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1"/>
  </p:notesMasterIdLst>
  <p:sldIdLst>
    <p:sldId id="343" r:id="rId6"/>
    <p:sldId id="367" r:id="rId7"/>
    <p:sldId id="389" r:id="rId8"/>
    <p:sldId id="368" r:id="rId9"/>
    <p:sldId id="388" r:id="rId10"/>
    <p:sldId id="361" r:id="rId11"/>
    <p:sldId id="374" r:id="rId12"/>
    <p:sldId id="373" r:id="rId13"/>
    <p:sldId id="390" r:id="rId14"/>
    <p:sldId id="377" r:id="rId15"/>
    <p:sldId id="391" r:id="rId16"/>
    <p:sldId id="385" r:id="rId17"/>
    <p:sldId id="386" r:id="rId18"/>
    <p:sldId id="387" r:id="rId19"/>
    <p:sldId id="27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95B"/>
    <a:srgbClr val="7030A0"/>
    <a:srgbClr val="95C11F"/>
    <a:srgbClr val="F39200"/>
    <a:srgbClr val="2897D5"/>
    <a:srgbClr val="F29400"/>
    <a:srgbClr val="A5195B"/>
    <a:srgbClr val="0B72B5"/>
    <a:srgbClr val="DF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85009" autoAdjust="0"/>
  </p:normalViewPr>
  <p:slideViewPr>
    <p:cSldViewPr snapToGrid="0">
      <p:cViewPr varScale="1">
        <p:scale>
          <a:sx n="73" d="100"/>
          <a:sy n="73" d="100"/>
        </p:scale>
        <p:origin x="48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14F9-2583-4A61-8420-D3437AD76310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47C7-9994-47F7-A199-030162BBC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94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47C7-9994-47F7-A199-030162BBCD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21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6B9FA637-666C-4B25-B311-920401D62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63" t="2665" r="896" b="24672"/>
          <a:stretch/>
        </p:blipFill>
        <p:spPr>
          <a:xfrm>
            <a:off x="0" y="-1033402"/>
            <a:ext cx="12192000" cy="61103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9E54617-1B41-4A68-9A5A-5B3A83843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300" y="5080284"/>
            <a:ext cx="9537700" cy="457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30AC90-FEC3-4A86-9E5B-24F3A043D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47" y="5630982"/>
            <a:ext cx="2720514" cy="8637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D525285-B28B-47D4-92E1-D49AB743B608}"/>
              </a:ext>
            </a:extLst>
          </p:cNvPr>
          <p:cNvSpPr/>
          <p:nvPr userDrawn="1"/>
        </p:nvSpPr>
        <p:spPr>
          <a:xfrm>
            <a:off x="0" y="-1036769"/>
            <a:ext cx="12192000" cy="6110319"/>
          </a:xfrm>
          <a:prstGeom prst="rect">
            <a:avLst/>
          </a:prstGeom>
          <a:solidFill>
            <a:schemeClr val="accent3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54B6B1C4-363F-4B8A-A89F-A3178B495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300" y="2936046"/>
            <a:ext cx="9144000" cy="1388555"/>
          </a:xfrm>
          <a:noFill/>
        </p:spPr>
        <p:txBody>
          <a:bodyPr anchor="ctr"/>
          <a:lstStyle>
            <a:lvl1pPr algn="r">
              <a:defRPr sz="600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574E12A-E4F9-4513-A9D5-D8DE81FE9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11535" r="8769" b="9691"/>
          <a:stretch/>
        </p:blipFill>
        <p:spPr>
          <a:xfrm>
            <a:off x="311829" y="5924716"/>
            <a:ext cx="759145" cy="489563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C709132-98B1-424A-B742-5F3B6C717F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64" y="5924716"/>
            <a:ext cx="1001613" cy="4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10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34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2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14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2CF3E-81BF-4973-880F-8AF89552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86E09F-C318-4235-A122-9D60FDA35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0CE82-8E5A-46B5-A25F-B178B3A7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D363-4C3E-4221-B49B-0C3A38F7C985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DB40D6-FB8C-4BEF-9C25-B78EF91C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F98D2-AF47-4376-8A8A-66C01664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29D9-6584-430D-9B45-6A83ABED4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74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DCAD6C2-E8E3-44D5-96B5-D2E8915BE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0802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9734EB8-673C-4E2A-BDD8-9F89B1A1F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300" y="5080284"/>
            <a:ext cx="9537700" cy="457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188FA2-4504-4A75-8B4C-5CC4AD03BB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47" y="5630982"/>
            <a:ext cx="2720514" cy="8637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F831DD-38DC-4725-B432-591FD03B03E0}"/>
              </a:ext>
            </a:extLst>
          </p:cNvPr>
          <p:cNvSpPr/>
          <p:nvPr userDrawn="1"/>
        </p:nvSpPr>
        <p:spPr>
          <a:xfrm>
            <a:off x="0" y="0"/>
            <a:ext cx="12192000" cy="5080284"/>
          </a:xfrm>
          <a:prstGeom prst="rect">
            <a:avLst/>
          </a:prstGeom>
          <a:solidFill>
            <a:srgbClr val="A3195B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658E143-2F96-4F79-94F1-F94AC8883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300" y="2936046"/>
            <a:ext cx="9144000" cy="1388555"/>
          </a:xfrm>
          <a:noFill/>
        </p:spPr>
        <p:txBody>
          <a:bodyPr anchor="ctr"/>
          <a:lstStyle>
            <a:lvl1pPr algn="r">
              <a:defRPr sz="600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08EFB3B-99BF-4B35-B073-7F173DF7F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11535" r="8769" b="9691"/>
          <a:stretch/>
        </p:blipFill>
        <p:spPr>
          <a:xfrm>
            <a:off x="311829" y="5924716"/>
            <a:ext cx="759145" cy="489563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5A3929F-5AF6-4808-BBA6-DAB8FDB4CD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64" y="5924716"/>
            <a:ext cx="1001613" cy="4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2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DCAD6C2-E8E3-44D5-96B5-D2E8915BE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2" b="24689"/>
          <a:stretch/>
        </p:blipFill>
        <p:spPr>
          <a:xfrm>
            <a:off x="0" y="0"/>
            <a:ext cx="12201128" cy="50802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9734EB8-673C-4E2A-BDD8-9F89B1A1F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300" y="5080284"/>
            <a:ext cx="9537700" cy="457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188FA2-4504-4A75-8B4C-5CC4AD03BB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47" y="5630982"/>
            <a:ext cx="2720514" cy="8637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F831DD-38DC-4725-B432-591FD03B03E0}"/>
              </a:ext>
            </a:extLst>
          </p:cNvPr>
          <p:cNvSpPr/>
          <p:nvPr userDrawn="1"/>
        </p:nvSpPr>
        <p:spPr>
          <a:xfrm>
            <a:off x="0" y="-12675"/>
            <a:ext cx="12201128" cy="5092959"/>
          </a:xfrm>
          <a:prstGeom prst="rect">
            <a:avLst/>
          </a:prstGeom>
          <a:solidFill>
            <a:srgbClr val="F392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658E143-2F96-4F79-94F1-F94AC8883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300" y="2936046"/>
            <a:ext cx="9144000" cy="1388555"/>
          </a:xfrm>
          <a:noFill/>
        </p:spPr>
        <p:txBody>
          <a:bodyPr anchor="ctr"/>
          <a:lstStyle>
            <a:lvl1pPr algn="r">
              <a:defRPr sz="600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1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7F196C8-C12C-4262-9EE8-0FCC03A38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11535" r="8769" b="9691"/>
          <a:stretch/>
        </p:blipFill>
        <p:spPr>
          <a:xfrm>
            <a:off x="311829" y="5924716"/>
            <a:ext cx="759145" cy="489563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6EC8689-F8FF-4B50-A898-708F8B4AE0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64" y="5924716"/>
            <a:ext cx="1001613" cy="4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1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5029200"/>
            <a:ext cx="10515600" cy="106045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DBBF7A-BF07-4845-9A6A-6DFE79344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9750" y="4421666"/>
            <a:ext cx="9537700" cy="457200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FFAFE1D2-C5CA-4823-9A76-67969D2F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7021"/>
            <a:ext cx="10515600" cy="1325563"/>
          </a:xfrm>
        </p:spPr>
        <p:txBody>
          <a:bodyPr>
            <a:normAutofit/>
          </a:bodyPr>
          <a:lstStyle>
            <a:lvl1pPr algn="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3596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09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3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57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BD4E5E6-C466-4303-B76F-D52697FF7F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654300" y="6356350"/>
            <a:ext cx="9537700" cy="4572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785D-6A8A-451D-BD56-3D004FF8B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10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Akrobat SemiBold" panose="000007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2800" kern="1200">
          <a:solidFill>
            <a:schemeClr val="accent3"/>
          </a:solidFill>
          <a:latin typeface="Akrobat" panose="000006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accent3"/>
          </a:solidFill>
          <a:latin typeface="Akrobat" panose="000006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accent3"/>
          </a:solidFill>
          <a:latin typeface="Akrobat" panose="000006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accent3"/>
          </a:solidFill>
          <a:latin typeface="Akrobat" panose="000006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Akrobat" panose="000006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2281A8-1825-4E49-940C-CF017D1D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F084D5-E3B7-453B-84BA-8AD2B39D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612100-25D7-4B76-BD00-E0F9ABCC1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D363-4C3E-4221-B49B-0C3A38F7C985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0DD5DF-0A0E-4696-A323-7CEFD9714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6C86C-0CFF-4848-88CC-ABD0C3702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29D9-6584-430D-9B45-6A83ABED4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9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contact@arml-nouvelleaquitaine.f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2CC78026-2339-4DA2-BD82-DF274102B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Préparer votre visite d’entreprise</a:t>
            </a:r>
          </a:p>
        </p:txBody>
      </p:sp>
    </p:spTree>
    <p:extLst>
      <p:ext uri="{BB962C8B-B14F-4D97-AF65-F5344CB8AC3E}">
        <p14:creationId xmlns:p14="http://schemas.microsoft.com/office/powerpoint/2010/main" val="25972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8E00FBE-0A6C-4430-9AB5-20EDCAE3CFA8}"/>
              </a:ext>
            </a:extLst>
          </p:cNvPr>
          <p:cNvSpPr txBox="1"/>
          <p:nvPr/>
        </p:nvSpPr>
        <p:spPr>
          <a:xfrm>
            <a:off x="405167" y="1731182"/>
            <a:ext cx="1173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 premier accueil, organiser un moment convivial, informel pour permettre de tisser des liens avec les visiteurs : viennoiseries, boissons ….</a:t>
            </a:r>
          </a:p>
          <a:p>
            <a:r>
              <a:rPr lang="fr-FR" sz="1600" dirty="0"/>
              <a:t>Pendant ce moment, les premières éléments d’organisation et d’introduction pourront être donnés :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Eventuellement distribution des badges (</a:t>
            </a:r>
            <a:r>
              <a:rPr lang="fr-FR" sz="1600" dirty="0">
                <a:solidFill>
                  <a:srgbClr val="00B050"/>
                </a:solidFill>
              </a:rPr>
              <a:t>adhésifs</a:t>
            </a:r>
            <a:r>
              <a:rPr lang="fr-FR" sz="1600" dirty="0"/>
              <a:t> !) avec prénom pour faciliter les échanges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Présentation des guides, tour de table pour présenter chacun avec quelques mots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849D9C4-CDE7-4724-8AA7-86EB806E17BB}"/>
              </a:ext>
            </a:extLst>
          </p:cNvPr>
          <p:cNvSpPr/>
          <p:nvPr/>
        </p:nvSpPr>
        <p:spPr>
          <a:xfrm>
            <a:off x="405167" y="1111326"/>
            <a:ext cx="3638196" cy="642174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Arrivée des visiteurs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42F034-B911-4FB8-BA40-DFE10BEC29C3}"/>
              </a:ext>
            </a:extLst>
          </p:cNvPr>
          <p:cNvSpPr txBox="1"/>
          <p:nvPr/>
        </p:nvSpPr>
        <p:spPr>
          <a:xfrm>
            <a:off x="319237" y="5539544"/>
            <a:ext cx="1173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Présenter rapidement l’entreprise et son activité</a:t>
            </a:r>
          </a:p>
          <a:p>
            <a:r>
              <a:rPr lang="fr-FR" sz="1600" dirty="0"/>
              <a:t>Expliquer rapidement le déroulement de la visite</a:t>
            </a:r>
          </a:p>
          <a:p>
            <a:r>
              <a:rPr lang="fr-FR" sz="1600" dirty="0"/>
              <a:t>Le cas échéant expliquer l’activité proposée pour rendre la visite active (jeu de piste, etc.)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5E2E4F4-8ECC-43D8-B4CF-D51BB15BF5D8}"/>
              </a:ext>
            </a:extLst>
          </p:cNvPr>
          <p:cNvSpPr/>
          <p:nvPr/>
        </p:nvSpPr>
        <p:spPr>
          <a:xfrm>
            <a:off x="405167" y="2999529"/>
            <a:ext cx="3638195" cy="642174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Point hygiène et sécurité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94ABA6-C17A-4C31-B282-E80AA6281A1B}"/>
              </a:ext>
            </a:extLst>
          </p:cNvPr>
          <p:cNvSpPr txBox="1"/>
          <p:nvPr/>
        </p:nvSpPr>
        <p:spPr>
          <a:xfrm>
            <a:off x="405167" y="3655123"/>
            <a:ext cx="1173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Expliquer les raisons du port des équipements de sécurité, s’il y a (ce n’est pas une contrainte inutile comme ils pourraient le penser…)</a:t>
            </a:r>
          </a:p>
          <a:p>
            <a:r>
              <a:rPr lang="fr-FR" sz="1600" dirty="0"/>
              <a:t>Dédramatiser et montrer que c’est comme pour tous les métiers et activités (casque en vélo, protège-tibias au football, alarmes dans les bureaux, antivirus sur ordinateurs, etc.)</a:t>
            </a:r>
          </a:p>
          <a:p>
            <a:r>
              <a:rPr lang="fr-FR" sz="1600" dirty="0"/>
              <a:t>Eventuellement remise des équipements de sécurité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D5F88D2-8912-4CB6-8722-19B9672B027F}"/>
              </a:ext>
            </a:extLst>
          </p:cNvPr>
          <p:cNvSpPr/>
          <p:nvPr/>
        </p:nvSpPr>
        <p:spPr>
          <a:xfrm>
            <a:off x="405166" y="4792405"/>
            <a:ext cx="3638195" cy="642174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Présentation de la visite</a:t>
            </a:r>
          </a:p>
        </p:txBody>
      </p:sp>
      <p:sp>
        <p:nvSpPr>
          <p:cNvPr id="15" name="Titre 5">
            <a:extLst>
              <a:ext uri="{FF2B5EF4-FFF2-40B4-BE49-F238E27FC236}">
                <a16:creationId xmlns:a16="http://schemas.microsoft.com/office/drawing/2014/main" id="{982F01B5-6BF2-4174-B49B-BAD16D56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66" y="365126"/>
            <a:ext cx="10948634" cy="555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br>
              <a:rPr lang="fr-FR" sz="2400" b="1" dirty="0">
                <a:solidFill>
                  <a:schemeClr val="dk1"/>
                </a:solidFill>
              </a:rPr>
            </a:br>
            <a:r>
              <a:rPr lang="fr-FR" sz="2400" b="1" dirty="0">
                <a:solidFill>
                  <a:schemeClr val="dk1"/>
                </a:solidFill>
              </a:rPr>
              <a:t>Accueillir les jeunes </a:t>
            </a:r>
            <a:br>
              <a:rPr lang="fr-FR" sz="2400" b="1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0717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0265E-584D-4875-AC44-BD305016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2936046"/>
            <a:ext cx="10663183" cy="1388555"/>
          </a:xfrm>
        </p:spPr>
        <p:txBody>
          <a:bodyPr>
            <a:normAutofit fontScale="90000"/>
          </a:bodyPr>
          <a:lstStyle/>
          <a:p>
            <a:r>
              <a:rPr lang="fr-FR" dirty="0"/>
              <a:t>Mesurer la satisfaction</a:t>
            </a:r>
            <a:br>
              <a:rPr lang="fr-FR" dirty="0"/>
            </a:br>
            <a:r>
              <a:rPr lang="fr-FR" dirty="0"/>
              <a:t>Réaliser un retour aux partenaires</a:t>
            </a:r>
          </a:p>
        </p:txBody>
      </p:sp>
    </p:spTree>
    <p:extLst>
      <p:ext uri="{BB962C8B-B14F-4D97-AF65-F5344CB8AC3E}">
        <p14:creationId xmlns:p14="http://schemas.microsoft.com/office/powerpoint/2010/main" val="295407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26199-227A-4EF2-B46A-4C265DEBA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99" y="84337"/>
            <a:ext cx="11791804" cy="6689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QUESTIONNAIRE DE SATISFACTION 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VISITEURS </a:t>
            </a:r>
          </a:p>
          <a:p>
            <a:pPr marL="0" indent="0" algn="ctr">
              <a:buNone/>
            </a:pPr>
            <a:r>
              <a:rPr lang="fr-FR" sz="1600" b="1" i="1" dirty="0">
                <a:solidFill>
                  <a:schemeClr val="accent1"/>
                </a:solidFill>
              </a:rPr>
              <a:t>Votre participation à cette journée Portes Ouvertes</a:t>
            </a:r>
          </a:p>
          <a:p>
            <a:pPr marL="0" indent="0" algn="ctr">
              <a:buNone/>
            </a:pPr>
            <a:endParaRPr lang="fr-FR" sz="1600" b="1" i="1" dirty="0"/>
          </a:p>
          <a:p>
            <a:pPr marL="342900" indent="-342900">
              <a:buFont typeface="+mj-lt"/>
              <a:buAutoNum type="arabicParenR"/>
            </a:pPr>
            <a:r>
              <a:rPr lang="fr-FR" sz="1600" b="1" i="1" dirty="0"/>
              <a:t>Dans quel cadre s’est effectuée cette visite dans notre entreprise?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9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600" dirty="0"/>
              <a:t>Professionnel 	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600" dirty="0"/>
              <a:t>Scolaire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1600" dirty="0"/>
              <a:t>Autre : précisez?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sz="1600" dirty="0"/>
          </a:p>
          <a:p>
            <a:pPr marL="342900" indent="-342900">
              <a:buFont typeface="+mj-lt"/>
              <a:buAutoNum type="arabicParenR"/>
            </a:pPr>
            <a:r>
              <a:rPr lang="fr-FR" sz="1600" b="1" i="1" dirty="0"/>
              <a:t>Quels aspects vous ont étonné lors de la visite?</a:t>
            </a:r>
          </a:p>
          <a:p>
            <a:pPr marL="0" indent="0">
              <a:buNone/>
            </a:pPr>
            <a:endParaRPr lang="fr-FR" sz="1600" b="1" i="1" dirty="0"/>
          </a:p>
          <a:p>
            <a:pPr marL="0" indent="0">
              <a:buNone/>
            </a:pPr>
            <a:endParaRPr lang="fr-FR" sz="1600" b="1" i="1" dirty="0"/>
          </a:p>
          <a:p>
            <a:pPr marL="0" indent="0">
              <a:buNone/>
            </a:pPr>
            <a:r>
              <a:rPr lang="fr-FR" sz="1600" b="1" i="1" dirty="0"/>
              <a:t>3)    Qu’avez-vous le sentiment d’avoir découvert que vous n’imaginiez pas?</a:t>
            </a:r>
          </a:p>
          <a:p>
            <a:pPr marL="0" indent="0">
              <a:buNone/>
            </a:pPr>
            <a:endParaRPr lang="fr-FR" sz="1600" b="1" i="1" dirty="0"/>
          </a:p>
          <a:p>
            <a:pPr marL="0" indent="0">
              <a:buNone/>
            </a:pPr>
            <a:endParaRPr lang="fr-FR" sz="1600" b="1" i="1" dirty="0"/>
          </a:p>
          <a:p>
            <a:pPr marL="0" indent="0">
              <a:buNone/>
            </a:pPr>
            <a:r>
              <a:rPr lang="fr-FR" sz="1600" b="1" i="1" dirty="0"/>
              <a:t>4)    Votre vision de l’entreprise a-t-elle été modifiée par cette visite?</a:t>
            </a:r>
          </a:p>
          <a:p>
            <a:pPr marL="0" indent="0">
              <a:buNone/>
            </a:pPr>
            <a:r>
              <a:rPr lang="fr-FR" sz="1600" b="1" i="1" dirty="0"/>
              <a:t>Si oui, dans quel sens?</a:t>
            </a:r>
          </a:p>
          <a:p>
            <a:pPr marL="0" indent="0">
              <a:buNone/>
            </a:pPr>
            <a:r>
              <a:rPr lang="fr-FR" sz="2400" dirty="0"/>
              <a:t>	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1056110-7373-4CA6-88B1-B05D21921E01}"/>
              </a:ext>
            </a:extLst>
          </p:cNvPr>
          <p:cNvCxnSpPr/>
          <p:nvPr/>
        </p:nvCxnSpPr>
        <p:spPr>
          <a:xfrm>
            <a:off x="200098" y="1570534"/>
            <a:ext cx="118965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E29C33BD-CA72-4C05-83FA-DD83319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092" y="3817858"/>
            <a:ext cx="596799" cy="5967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E7891E7-68F4-49A4-B168-90FDC9F89E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524" y="4823288"/>
            <a:ext cx="767937" cy="6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1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6E6203-E1E7-4608-A5E8-5001EFA7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43" y="125642"/>
            <a:ext cx="11901161" cy="6561343"/>
          </a:xfrm>
        </p:spPr>
        <p:txBody>
          <a:bodyPr/>
          <a:lstStyle/>
          <a:p>
            <a:pPr marL="342900" lvl="0" indent="-342900">
              <a:buAutoNum type="arabicParenR" startAt="5"/>
            </a:pPr>
            <a:r>
              <a:rPr lang="fr-FR" sz="1600" b="1" i="1" dirty="0">
                <a:solidFill>
                  <a:prstClr val="black"/>
                </a:solidFill>
              </a:rPr>
              <a:t>Y a-t-il des informations lors de cette visite que vous n’avez pas bien comprises?</a:t>
            </a:r>
          </a:p>
          <a:p>
            <a:pPr marL="0" lvl="0" indent="0">
              <a:buNone/>
            </a:pPr>
            <a:r>
              <a:rPr lang="fr-FR" sz="1600" b="1" i="1" dirty="0">
                <a:solidFill>
                  <a:prstClr val="black"/>
                </a:solidFill>
              </a:rPr>
              <a:t>	    Si oui, lesquelles?</a:t>
            </a: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1600" b="1" i="1" dirty="0">
                <a:solidFill>
                  <a:prstClr val="black"/>
                </a:solidFill>
              </a:rPr>
              <a:t>6)</a:t>
            </a: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1600" b="1" i="1" dirty="0">
                <a:solidFill>
                  <a:prstClr val="black"/>
                </a:solidFill>
              </a:rPr>
              <a:t>7)    Si vous deviez traduire votre satisfaction par une note allant de 1 à 10 , combien noteriez-vous cette visite d’entreprise? </a:t>
            </a:r>
          </a:p>
          <a:p>
            <a:pPr marL="0" lvl="0" indent="0">
              <a:buNone/>
            </a:pPr>
            <a:r>
              <a:rPr lang="fr-FR" sz="1600" b="1" i="1" dirty="0">
                <a:solidFill>
                  <a:prstClr val="black"/>
                </a:solidFill>
              </a:rPr>
              <a:t>(1 pas du tout intéressant, 10 très intéressant), entourez votre choix :</a:t>
            </a:r>
          </a:p>
          <a:p>
            <a:pPr marL="1371600" lvl="3" indent="0">
              <a:buNone/>
            </a:pPr>
            <a:endParaRPr lang="fr-FR" sz="1400" b="1" dirty="0">
              <a:solidFill>
                <a:srgbClr val="7030A0"/>
              </a:solidFill>
            </a:endParaRPr>
          </a:p>
          <a:p>
            <a:pPr marL="2286000" lvl="5" indent="0">
              <a:buNone/>
            </a:pPr>
            <a:r>
              <a:rPr lang="fr-FR" sz="2000" b="1" dirty="0">
                <a:solidFill>
                  <a:srgbClr val="7030A0"/>
                </a:solidFill>
              </a:rPr>
              <a:t>1         2         3         4         5         6         7         8         9          10</a:t>
            </a:r>
          </a:p>
          <a:p>
            <a:pPr marL="342900" lvl="0" indent="-342900">
              <a:buFont typeface="Arial" panose="020B0604020202020204" pitchFamily="34" charset="0"/>
              <a:buAutoNum type="arabicParenR" startAt="7"/>
            </a:pPr>
            <a:r>
              <a:rPr lang="fr-FR" sz="1600" b="1" i="1" dirty="0">
                <a:solidFill>
                  <a:prstClr val="black"/>
                </a:solidFill>
              </a:rPr>
              <a:t>Remarques diverses :</a:t>
            </a:r>
          </a:p>
          <a:p>
            <a:pPr marL="0" lvl="0" indent="0">
              <a:buNone/>
            </a:pPr>
            <a:endParaRPr lang="fr-FR" sz="1600" b="1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D765C15-C8FA-4FC0-A1B3-DD75F2F0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43824"/>
              </p:ext>
            </p:extLst>
          </p:nvPr>
        </p:nvGraphicFramePr>
        <p:xfrm>
          <a:off x="609597" y="1455986"/>
          <a:ext cx="11354385" cy="222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553">
                  <a:extLst>
                    <a:ext uri="{9D8B030D-6E8A-4147-A177-3AD203B41FA5}">
                      <a16:colId xmlns:a16="http://schemas.microsoft.com/office/drawing/2014/main" val="860330903"/>
                    </a:ext>
                  </a:extLst>
                </a:gridCol>
                <a:gridCol w="1577190">
                  <a:extLst>
                    <a:ext uri="{9D8B030D-6E8A-4147-A177-3AD203B41FA5}">
                      <a16:colId xmlns:a16="http://schemas.microsoft.com/office/drawing/2014/main" val="968579939"/>
                    </a:ext>
                  </a:extLst>
                </a:gridCol>
                <a:gridCol w="1493740">
                  <a:extLst>
                    <a:ext uri="{9D8B030D-6E8A-4147-A177-3AD203B41FA5}">
                      <a16:colId xmlns:a16="http://schemas.microsoft.com/office/drawing/2014/main" val="1797810633"/>
                    </a:ext>
                  </a:extLst>
                </a:gridCol>
                <a:gridCol w="1535465">
                  <a:extLst>
                    <a:ext uri="{9D8B030D-6E8A-4147-A177-3AD203B41FA5}">
                      <a16:colId xmlns:a16="http://schemas.microsoft.com/office/drawing/2014/main" val="839917607"/>
                    </a:ext>
                  </a:extLst>
                </a:gridCol>
                <a:gridCol w="1468437">
                  <a:extLst>
                    <a:ext uri="{9D8B030D-6E8A-4147-A177-3AD203B41FA5}">
                      <a16:colId xmlns:a16="http://schemas.microsoft.com/office/drawing/2014/main" val="3083715153"/>
                    </a:ext>
                  </a:extLst>
                </a:gridCol>
              </a:tblGrid>
              <a:tr h="304155">
                <a:tc>
                  <a:txBody>
                    <a:bodyPr/>
                    <a:lstStyle/>
                    <a:p>
                      <a:r>
                        <a:rPr lang="fr-FR" sz="1800" dirty="0"/>
                        <a:t>Degré de satisfaction</a:t>
                      </a:r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Très bon </a:t>
                      </a:r>
                    </a:p>
                  </a:txBody>
                  <a:tcPr marL="92034" marR="92034" marT="46016" marB="460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Bon</a:t>
                      </a:r>
                    </a:p>
                  </a:txBody>
                  <a:tcPr marL="92034" marR="92034" marT="46016" marB="460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Moyen</a:t>
                      </a:r>
                    </a:p>
                  </a:txBody>
                  <a:tcPr marL="92034" marR="92034" marT="46016" marB="460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Insuffisant </a:t>
                      </a:r>
                    </a:p>
                  </a:txBody>
                  <a:tcPr marL="92034" marR="92034" marT="46016" marB="46016" anchor="ctr"/>
                </a:tc>
                <a:extLst>
                  <a:ext uri="{0D108BD9-81ED-4DB2-BD59-A6C34878D82A}">
                    <a16:rowId xmlns:a16="http://schemas.microsoft.com/office/drawing/2014/main" val="2153053821"/>
                  </a:ext>
                </a:extLst>
              </a:tr>
              <a:tr h="373248">
                <a:tc>
                  <a:txBody>
                    <a:bodyPr/>
                    <a:lstStyle/>
                    <a:p>
                      <a:r>
                        <a:rPr lang="fr-FR" sz="1800" dirty="0"/>
                        <a:t>Qualité de l’accueil?</a:t>
                      </a:r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extLst>
                  <a:ext uri="{0D108BD9-81ED-4DB2-BD59-A6C34878D82A}">
                    <a16:rowId xmlns:a16="http://schemas.microsoft.com/office/drawing/2014/main" val="2563949358"/>
                  </a:ext>
                </a:extLst>
              </a:tr>
              <a:tr h="364491">
                <a:tc>
                  <a:txBody>
                    <a:bodyPr/>
                    <a:lstStyle/>
                    <a:p>
                      <a:r>
                        <a:rPr lang="fr-FR" sz="1800" dirty="0"/>
                        <a:t>Qualité de l’accompagnant, du guide?</a:t>
                      </a:r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extLst>
                  <a:ext uri="{0D108BD9-81ED-4DB2-BD59-A6C34878D82A}">
                    <a16:rowId xmlns:a16="http://schemas.microsoft.com/office/drawing/2014/main" val="1648434465"/>
                  </a:ext>
                </a:extLst>
              </a:tr>
              <a:tr h="373248">
                <a:tc>
                  <a:txBody>
                    <a:bodyPr/>
                    <a:lstStyle/>
                    <a:p>
                      <a:r>
                        <a:rPr lang="fr-FR" sz="1800" dirty="0"/>
                        <a:t>Qualité des documents distribués?</a:t>
                      </a:r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extLst>
                  <a:ext uri="{0D108BD9-81ED-4DB2-BD59-A6C34878D82A}">
                    <a16:rowId xmlns:a16="http://schemas.microsoft.com/office/drawing/2014/main" val="3776941624"/>
                  </a:ext>
                </a:extLst>
              </a:tr>
              <a:tr h="373248">
                <a:tc>
                  <a:txBody>
                    <a:bodyPr/>
                    <a:lstStyle/>
                    <a:p>
                      <a:r>
                        <a:rPr lang="fr-FR" sz="1800" dirty="0"/>
                        <a:t>Qualité des sujets abordés?</a:t>
                      </a:r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extLst>
                  <a:ext uri="{0D108BD9-81ED-4DB2-BD59-A6C34878D82A}">
                    <a16:rowId xmlns:a16="http://schemas.microsoft.com/office/drawing/2014/main" val="3980480243"/>
                  </a:ext>
                </a:extLst>
              </a:tr>
              <a:tr h="373248">
                <a:tc>
                  <a:txBody>
                    <a:bodyPr/>
                    <a:lstStyle/>
                    <a:p>
                      <a:r>
                        <a:rPr lang="fr-FR" sz="1800" dirty="0"/>
                        <a:t>Evaluation générale de la visite?</a:t>
                      </a:r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2034" marR="92034" marT="46016" marB="46016"/>
                </a:tc>
                <a:extLst>
                  <a:ext uri="{0D108BD9-81ED-4DB2-BD59-A6C34878D82A}">
                    <a16:rowId xmlns:a16="http://schemas.microsoft.com/office/drawing/2014/main" val="12463072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271AE58A-CE30-4260-A908-B6079AFCA2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97" y="406827"/>
            <a:ext cx="645475" cy="6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8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251199-92EB-4852-98E4-681A0E10C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24" y="90742"/>
            <a:ext cx="11873239" cy="661718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arenR" startAt="9"/>
            </a:pPr>
            <a:r>
              <a:rPr lang="fr-FR" sz="1700" b="1" i="1" dirty="0"/>
              <a:t>Qu’est ce qui vous a le plus plu dans cette visite? </a:t>
            </a:r>
          </a:p>
          <a:p>
            <a:pPr marL="342900" indent="-342900">
              <a:buAutoNum type="arabicParenR" startAt="9"/>
            </a:pPr>
            <a:endParaRPr lang="fr-FR" sz="1700" b="1" i="1" dirty="0"/>
          </a:p>
          <a:p>
            <a:pPr marL="342900" indent="-342900">
              <a:buAutoNum type="arabicParenR" startAt="9"/>
            </a:pPr>
            <a:endParaRPr lang="fr-FR" sz="1700" b="1" i="1" dirty="0"/>
          </a:p>
          <a:p>
            <a:pPr marL="342900" indent="-342900">
              <a:buAutoNum type="arabicParenR" startAt="9"/>
            </a:pPr>
            <a:r>
              <a:rPr lang="fr-FR" sz="1700" b="1" i="1" dirty="0"/>
              <a:t> Qu’est-ce qui vous a le moins plu dans cette visite?</a:t>
            </a:r>
          </a:p>
          <a:p>
            <a:pPr marL="342900" indent="-342900">
              <a:buAutoNum type="arabicParenR" startAt="9"/>
            </a:pPr>
            <a:endParaRPr lang="fr-FR" sz="1700" b="1" i="1" dirty="0"/>
          </a:p>
          <a:p>
            <a:pPr marL="342900" indent="-342900">
              <a:buAutoNum type="arabicParenR" startAt="9"/>
            </a:pPr>
            <a:endParaRPr lang="fr-FR" sz="1700" b="1" i="1" dirty="0"/>
          </a:p>
          <a:p>
            <a:pPr marL="342900" indent="-342900">
              <a:buAutoNum type="arabicParenR" startAt="9"/>
            </a:pPr>
            <a:r>
              <a:rPr lang="fr-FR" sz="1700" b="1" i="1" dirty="0"/>
              <a:t>   Avez-vous des commentaires ou suggestions pour améliorer nos services?</a:t>
            </a:r>
          </a:p>
          <a:p>
            <a:pPr marL="342900" indent="-342900">
              <a:buAutoNum type="arabicParenR" startAt="9"/>
            </a:pPr>
            <a:endParaRPr lang="fr-FR" sz="1700" b="1" i="1" dirty="0"/>
          </a:p>
          <a:p>
            <a:pPr marL="0" indent="0">
              <a:buNone/>
            </a:pPr>
            <a:endParaRPr lang="fr-FR" sz="1600" b="1" i="1" dirty="0"/>
          </a:p>
          <a:p>
            <a:pPr marL="0" indent="0">
              <a:buNone/>
            </a:pPr>
            <a:endParaRPr lang="fr-FR" sz="1600" b="1" i="1" dirty="0"/>
          </a:p>
          <a:p>
            <a:pPr marL="0" indent="0" algn="ctr">
              <a:buNone/>
            </a:pPr>
            <a:endParaRPr lang="fr-FR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1"/>
                </a:solidFill>
              </a:rPr>
              <a:t>INFORMATIONS GENERALES </a:t>
            </a:r>
          </a:p>
          <a:p>
            <a:pPr marL="0" indent="0">
              <a:buNone/>
            </a:pPr>
            <a:endParaRPr lang="fr-FR" sz="16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</a:rPr>
              <a:t>Commune de résidence :					Statut : □ Demandeur d’emploi     □ Etudiant/scolaire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</a:rPr>
              <a:t>Age : 	 						              □ Autre : 	 			              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</a:rPr>
              <a:t>Sexe :   □ Homme     □ Femme	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</a:rPr>
              <a:t>Suivi par une Mission Locale : □ Non □ Oui</a:t>
            </a:r>
          </a:p>
          <a:p>
            <a:pPr marL="0" lvl="0" indent="0">
              <a:buNone/>
            </a:pPr>
            <a:r>
              <a:rPr lang="fr-FR" sz="1800" b="1" dirty="0">
                <a:solidFill>
                  <a:srgbClr val="4472C4"/>
                </a:solidFill>
              </a:rPr>
              <a:t>Niveau d’études/dernière classe fréquentée : </a:t>
            </a:r>
          </a:p>
          <a:p>
            <a:pPr marL="0" lvl="0" indent="0">
              <a:buNone/>
            </a:pPr>
            <a:r>
              <a:rPr lang="fr-FR" sz="1800" b="1" dirty="0">
                <a:solidFill>
                  <a:srgbClr val="4472C4"/>
                </a:solidFill>
              </a:rPr>
              <a:t>Diplômes obtenus : 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</a:rPr>
              <a:t>				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77BF222-CA59-40EE-9208-46606225180E}"/>
              </a:ext>
            </a:extLst>
          </p:cNvPr>
          <p:cNvCxnSpPr/>
          <p:nvPr/>
        </p:nvCxnSpPr>
        <p:spPr>
          <a:xfrm flipV="1">
            <a:off x="181484" y="3873985"/>
            <a:ext cx="11859279" cy="6282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RÃ©sultat de recherche d'images pour &quot;emoticonne content&quot;">
            <a:extLst>
              <a:ext uri="{FF2B5EF4-FFF2-40B4-BE49-F238E27FC236}">
                <a16:creationId xmlns:a16="http://schemas.microsoft.com/office/drawing/2014/main" id="{86A3C0A1-411E-4C14-9CDF-DFF0C3D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1" y="387062"/>
            <a:ext cx="732915" cy="6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CA4EC3-66D2-4AD9-A9C0-65B614B8DC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256" y="1366830"/>
            <a:ext cx="674351" cy="5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8"/>
          <p:cNvSpPr txBox="1">
            <a:spLocks/>
          </p:cNvSpPr>
          <p:nvPr/>
        </p:nvSpPr>
        <p:spPr>
          <a:xfrm>
            <a:off x="838200" y="3832698"/>
            <a:ext cx="10515600" cy="234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B72B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B72B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B72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72B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72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dirty="0">
              <a:solidFill>
                <a:schemeClr val="accent3"/>
              </a:solidFill>
              <a:latin typeface="Akrobat SemiBold" panose="00000700000000000000" pitchFamily="50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17156" y="3832698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krobat" panose="00000600000000000000" pitchFamily="50" charset="0"/>
              </a:rPr>
              <a:t>102, avenue de Canéjan</a:t>
            </a:r>
          </a:p>
          <a:p>
            <a:pPr algn="ctr"/>
            <a:r>
              <a:rPr lang="fr-FR" dirty="0">
                <a:latin typeface="Akrobat" panose="00000600000000000000" pitchFamily="50" charset="0"/>
              </a:rPr>
              <a:t>33600 Pessac</a:t>
            </a:r>
          </a:p>
          <a:p>
            <a:pPr algn="ctr"/>
            <a:endParaRPr lang="fr-FR" dirty="0">
              <a:latin typeface="Akrobat" panose="00000600000000000000" pitchFamily="50" charset="0"/>
            </a:endParaRPr>
          </a:p>
          <a:p>
            <a:pPr algn="ctr"/>
            <a:r>
              <a:rPr lang="fr-FR" dirty="0">
                <a:latin typeface="Akrobat" panose="00000600000000000000" pitchFamily="50" charset="0"/>
                <a:hlinkClick r:id="rId2"/>
              </a:rPr>
              <a:t>contact@arml-nouvelleaquitaine.fr</a:t>
            </a:r>
            <a:endParaRPr lang="fr-FR" dirty="0">
              <a:latin typeface="Akrobat" panose="00000600000000000000" pitchFamily="50" charset="0"/>
            </a:endParaRPr>
          </a:p>
          <a:p>
            <a:pPr algn="ctr"/>
            <a:r>
              <a:rPr lang="fr-FR" dirty="0">
                <a:latin typeface="Akrobat" panose="00000600000000000000" pitchFamily="50" charset="0"/>
              </a:rPr>
              <a:t>www.arml.na.fr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343315-31CD-4E15-A7A6-8477DADC5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64" y="1270976"/>
            <a:ext cx="2481072" cy="15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1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CB5CC887-769F-4408-9163-92B76D80EBAC}"/>
              </a:ext>
            </a:extLst>
          </p:cNvPr>
          <p:cNvSpPr/>
          <p:nvPr/>
        </p:nvSpPr>
        <p:spPr>
          <a:xfrm>
            <a:off x="4997538" y="3022303"/>
            <a:ext cx="2300513" cy="972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PENDANT</a:t>
            </a:r>
            <a:r>
              <a:rPr lang="fr-FR" sz="2000" dirty="0"/>
              <a:t> la </a:t>
            </a:r>
            <a:r>
              <a:rPr lang="fr-FR" dirty="0"/>
              <a:t>visite</a:t>
            </a:r>
            <a:endParaRPr lang="fr-FR" sz="20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2C89EBF-420D-4101-AD20-C0ABF0406F8D}"/>
              </a:ext>
            </a:extLst>
          </p:cNvPr>
          <p:cNvSpPr/>
          <p:nvPr/>
        </p:nvSpPr>
        <p:spPr>
          <a:xfrm>
            <a:off x="4964881" y="790653"/>
            <a:ext cx="2365828" cy="102325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AVANT</a:t>
            </a:r>
          </a:p>
          <a:p>
            <a:pPr algn="ctr"/>
            <a:r>
              <a:rPr lang="fr-FR" dirty="0"/>
              <a:t>la visite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5323525-E1C8-4A30-A867-C52F320EADA1}"/>
              </a:ext>
            </a:extLst>
          </p:cNvPr>
          <p:cNvSpPr/>
          <p:nvPr/>
        </p:nvSpPr>
        <p:spPr>
          <a:xfrm>
            <a:off x="5069778" y="5224035"/>
            <a:ext cx="2365828" cy="102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APRÈS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la visite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3B69FDB-D89E-433F-9F95-C06BA1E70EAF}"/>
              </a:ext>
            </a:extLst>
          </p:cNvPr>
          <p:cNvSpPr/>
          <p:nvPr/>
        </p:nvSpPr>
        <p:spPr>
          <a:xfrm>
            <a:off x="8605657" y="324460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DÉCLENCHER</a:t>
            </a:r>
            <a:r>
              <a:rPr lang="fr-FR" dirty="0"/>
              <a:t> la visite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D8A80E5-2F7F-41F1-91E8-1A4EBBAA323D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 flipV="1">
            <a:off x="7330709" y="594092"/>
            <a:ext cx="1274948" cy="70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F4FEE83-C10B-4043-8AFD-1B8F6F22ADE5}"/>
              </a:ext>
            </a:extLst>
          </p:cNvPr>
          <p:cNvSpPr/>
          <p:nvPr/>
        </p:nvSpPr>
        <p:spPr>
          <a:xfrm>
            <a:off x="8605657" y="1001239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ORGANISER</a:t>
            </a:r>
            <a:r>
              <a:rPr lang="fr-FR" dirty="0"/>
              <a:t> la visite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98B7A24-56AB-4694-A023-A18FFA96436F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7330709" y="1284726"/>
            <a:ext cx="1274948" cy="17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B9D13AE-F254-4144-8D39-934E4656F053}"/>
              </a:ext>
            </a:extLst>
          </p:cNvPr>
          <p:cNvSpPr/>
          <p:nvPr/>
        </p:nvSpPr>
        <p:spPr>
          <a:xfrm>
            <a:off x="8605657" y="1630947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COMMUNIQUER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D1EBB82-7742-4F75-AE4D-6E367715F612}"/>
              </a:ext>
            </a:extLst>
          </p:cNvPr>
          <p:cNvCxnSpPr>
            <a:cxnSpLocks/>
            <a:stCxn id="8" idx="6"/>
            <a:endCxn id="18" idx="1"/>
          </p:cNvCxnSpPr>
          <p:nvPr/>
        </p:nvCxnSpPr>
        <p:spPr>
          <a:xfrm>
            <a:off x="7330709" y="1302282"/>
            <a:ext cx="1274948" cy="598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08799E27-6FBF-4C37-8B30-6C50FBA32315}"/>
              </a:ext>
            </a:extLst>
          </p:cNvPr>
          <p:cNvSpPr/>
          <p:nvPr/>
        </p:nvSpPr>
        <p:spPr>
          <a:xfrm>
            <a:off x="8605657" y="2604365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ACCUEILLIR</a:t>
            </a:r>
            <a:r>
              <a:rPr lang="fr-FR" dirty="0"/>
              <a:t> les visiteurs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94DBF98-AF6E-4989-9186-F1FEA26A3113}"/>
              </a:ext>
            </a:extLst>
          </p:cNvPr>
          <p:cNvCxnSpPr>
            <a:cxnSpLocks/>
            <a:stCxn id="6" idx="6"/>
            <a:endCxn id="26" idx="1"/>
          </p:cNvCxnSpPr>
          <p:nvPr/>
        </p:nvCxnSpPr>
        <p:spPr>
          <a:xfrm flipV="1">
            <a:off x="7298051" y="2873997"/>
            <a:ext cx="1307606" cy="634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1C54BDD-752B-4A46-8BC0-49BA19DE6BB0}"/>
              </a:ext>
            </a:extLst>
          </p:cNvPr>
          <p:cNvSpPr/>
          <p:nvPr/>
        </p:nvSpPr>
        <p:spPr>
          <a:xfrm>
            <a:off x="8605657" y="3238901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INTERRAGIR </a:t>
            </a:r>
            <a:r>
              <a:rPr lang="fr-FR" dirty="0"/>
              <a:t>avec les visiteurs</a:t>
            </a:r>
            <a:endParaRPr lang="fr-FR" b="1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67626AB-66CB-496E-A950-DD600FEEFB2B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107384" y="3508531"/>
            <a:ext cx="1498273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C69440D-F4FE-4876-8F9C-343A13272483}"/>
              </a:ext>
            </a:extLst>
          </p:cNvPr>
          <p:cNvSpPr/>
          <p:nvPr/>
        </p:nvSpPr>
        <p:spPr>
          <a:xfrm>
            <a:off x="8605657" y="3880484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TERMINER </a:t>
            </a:r>
            <a:r>
              <a:rPr lang="fr-FR" dirty="0"/>
              <a:t>la visite</a:t>
            </a:r>
            <a:endParaRPr lang="fr-FR" b="1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4DFC52D-0180-49AE-8951-C2FF4F523CB8}"/>
              </a:ext>
            </a:extLst>
          </p:cNvPr>
          <p:cNvCxnSpPr>
            <a:cxnSpLocks/>
            <a:stCxn id="6" idx="6"/>
            <a:endCxn id="30" idx="1"/>
          </p:cNvCxnSpPr>
          <p:nvPr/>
        </p:nvCxnSpPr>
        <p:spPr>
          <a:xfrm>
            <a:off x="7298051" y="3508532"/>
            <a:ext cx="1307606" cy="641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0B3219D2-6675-4EEA-93E7-DC815A475B6C}"/>
              </a:ext>
            </a:extLst>
          </p:cNvPr>
          <p:cNvSpPr/>
          <p:nvPr/>
        </p:nvSpPr>
        <p:spPr>
          <a:xfrm>
            <a:off x="8605657" y="4808582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MESURER</a:t>
            </a:r>
            <a:r>
              <a:rPr lang="fr-FR" dirty="0"/>
              <a:t> la satisfaction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9E38234-C557-4334-9C83-B4BC5E11EE8C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7402949" y="5078214"/>
            <a:ext cx="1202708" cy="68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DB11BC07-3338-449C-9132-AC2FE71AB7E7}"/>
              </a:ext>
            </a:extLst>
          </p:cNvPr>
          <p:cNvSpPr/>
          <p:nvPr/>
        </p:nvSpPr>
        <p:spPr>
          <a:xfrm>
            <a:off x="8605657" y="5443118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COMMUNIQUER</a:t>
            </a:r>
            <a:endParaRPr lang="fr-FR" dirty="0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6DDB2878-9816-4556-B7A1-4530DD47A85E}"/>
              </a:ext>
            </a:extLst>
          </p:cNvPr>
          <p:cNvCxnSpPr>
            <a:cxnSpLocks/>
          </p:cNvCxnSpPr>
          <p:nvPr/>
        </p:nvCxnSpPr>
        <p:spPr>
          <a:xfrm flipV="1">
            <a:off x="7107384" y="5740460"/>
            <a:ext cx="1498273" cy="22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45280BD8-8185-4DCB-A6CE-6DD103DD98A1}"/>
              </a:ext>
            </a:extLst>
          </p:cNvPr>
          <p:cNvSpPr/>
          <p:nvPr/>
        </p:nvSpPr>
        <p:spPr>
          <a:xfrm>
            <a:off x="8605657" y="6084701"/>
            <a:ext cx="3129145" cy="53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SUIVRE </a:t>
            </a:r>
            <a:r>
              <a:rPr lang="fr-FR" dirty="0"/>
              <a:t>les visiteurs</a:t>
            </a:r>
            <a:r>
              <a:rPr lang="fr-FR" b="1" dirty="0"/>
              <a:t>  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1AFF2AE0-EDAD-4B16-86BF-D10036B5CBC0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7402949" y="5758578"/>
            <a:ext cx="1202708" cy="59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AD61A575-1C55-4C97-B300-276999FE953F}"/>
              </a:ext>
            </a:extLst>
          </p:cNvPr>
          <p:cNvSpPr/>
          <p:nvPr/>
        </p:nvSpPr>
        <p:spPr>
          <a:xfrm>
            <a:off x="101275" y="1982003"/>
            <a:ext cx="4100945" cy="25137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accent3"/>
                </a:solidFill>
              </a:rPr>
              <a:t>VISITE D’ENTREPRISE</a:t>
            </a:r>
          </a:p>
          <a:p>
            <a:pPr algn="ctr"/>
            <a:endParaRPr lang="fr-FR" sz="2800" b="1" dirty="0">
              <a:solidFill>
                <a:schemeClr val="accent3"/>
              </a:solidFill>
            </a:endParaRPr>
          </a:p>
          <a:p>
            <a:pPr algn="ctr"/>
            <a:r>
              <a:rPr lang="fr-FR" sz="3600" b="1" dirty="0">
                <a:solidFill>
                  <a:schemeClr val="accent3"/>
                </a:solidFill>
              </a:rPr>
              <a:t>LES ÉTAPES </a:t>
            </a:r>
          </a:p>
        </p:txBody>
      </p:sp>
    </p:spTree>
    <p:extLst>
      <p:ext uri="{BB962C8B-B14F-4D97-AF65-F5344CB8AC3E}">
        <p14:creationId xmlns:p14="http://schemas.microsoft.com/office/powerpoint/2010/main" val="282368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C0F85-BECD-4790-A30C-A6D68335A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931" y="2936046"/>
            <a:ext cx="10852369" cy="1388555"/>
          </a:xfrm>
        </p:spPr>
        <p:txBody>
          <a:bodyPr>
            <a:normAutofit fontScale="90000"/>
          </a:bodyPr>
          <a:lstStyle/>
          <a:p>
            <a:r>
              <a:rPr lang="fr-FR" dirty="0"/>
              <a:t>Avant la visite : </a:t>
            </a:r>
            <a:br>
              <a:rPr lang="fr-FR" dirty="0"/>
            </a:br>
            <a:r>
              <a:rPr lang="fr-FR" dirty="0"/>
              <a:t>Déclencher , organiser, communiquer</a:t>
            </a:r>
          </a:p>
        </p:txBody>
      </p:sp>
    </p:spTree>
    <p:extLst>
      <p:ext uri="{BB962C8B-B14F-4D97-AF65-F5344CB8AC3E}">
        <p14:creationId xmlns:p14="http://schemas.microsoft.com/office/powerpoint/2010/main" val="281666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975282-5999-4E56-BF1E-C2F8C20F769F}"/>
              </a:ext>
            </a:extLst>
          </p:cNvPr>
          <p:cNvSpPr txBox="1"/>
          <p:nvPr/>
        </p:nvSpPr>
        <p:spPr>
          <a:xfrm>
            <a:off x="449532" y="1087356"/>
            <a:ext cx="1089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AC2DA-5321-4AB2-A7AC-735EBA097664}"/>
              </a:ext>
            </a:extLst>
          </p:cNvPr>
          <p:cNvSpPr/>
          <p:nvPr/>
        </p:nvSpPr>
        <p:spPr>
          <a:xfrm>
            <a:off x="483476" y="935421"/>
            <a:ext cx="11340662" cy="5738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Cas 1 – vous êtes sollicités pour une visite d’entreprise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Assurez-vous d’avoir été contacté par la « bonne personne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Proposez une réunion de préparation pour valider les objectifs de la visite ainsi que les éléments logistiques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Validez une date et une durée de visite avec vos interlocuteurs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Cas 2 – vous souhaitez solliciter une structure pour visiter votre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Définissez la/les cibles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Identifier la/les bonnes personnes à contacter, faites-vous aider par votre personnel : anciens élèves de l’école, parents d’enfants scolarisés dans l’établissement, etc.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une école primaire : le directeur d’établissement ou l’instituteur d’une classe.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un collège : le proviseur, le professeur principal d’une classe</a:t>
            </a:r>
            <a:r>
              <a:rPr lang="fr-FR" dirty="0">
                <a:solidFill>
                  <a:srgbClr val="92D050"/>
                </a:solidFill>
              </a:rPr>
              <a:t> ****autres ? Conseiller d’orientation, etc.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un lycée : le proviseur, le professeur principal d’une classe </a:t>
            </a:r>
            <a:r>
              <a:rPr lang="fr-FR" dirty="0">
                <a:solidFill>
                  <a:srgbClr val="92D050"/>
                </a:solidFill>
              </a:rPr>
              <a:t>****autres ? Conseiller d’orientation, etc.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une école spécialisée dans votre secteur 	: le directeur d’établissement, le responsable de la section vous concernant, le responsable de l’alternance, le responsable des relations avec l’entreprise.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les jeunes en insertion ou en recherche d’emploi : la mission locale, le directeur pole emploi, le directeur d’agence Intérim, etc.</a:t>
            </a:r>
            <a:r>
              <a:rPr lang="fr-FR" dirty="0">
                <a:solidFill>
                  <a:srgbClr val="92D050"/>
                </a:solidFill>
              </a:rPr>
              <a:t>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Contactez-la et envoyez-lui une </a:t>
            </a:r>
            <a:r>
              <a:rPr lang="fr-FR" b="1" dirty="0">
                <a:solidFill>
                  <a:srgbClr val="0070C0"/>
                </a:solidFill>
              </a:rPr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Proposez une </a:t>
            </a:r>
            <a:r>
              <a:rPr lang="fr-FR" b="1" dirty="0">
                <a:solidFill>
                  <a:srgbClr val="0070C0"/>
                </a:solidFill>
              </a:rPr>
              <a:t>réunion de préparation </a:t>
            </a:r>
            <a:r>
              <a:rPr lang="fr-FR" dirty="0"/>
              <a:t>pour valider les objectifs de la visite ainsi que les éléments logistiques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Validez une date et une durée de visite avec vos interlocuteurs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0E1350E7-496B-4E98-BBF8-578C1CC4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5" y="184155"/>
            <a:ext cx="11340661" cy="601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br>
              <a:rPr lang="fr-FR" sz="2400" b="1" dirty="0">
                <a:solidFill>
                  <a:schemeClr val="dk1"/>
                </a:solidFill>
              </a:rPr>
            </a:br>
            <a:r>
              <a:rPr lang="fr-FR" sz="2400" b="1" dirty="0">
                <a:solidFill>
                  <a:schemeClr val="dk1"/>
                </a:solidFill>
              </a:rPr>
              <a:t>Déclencher la visite </a:t>
            </a:r>
            <a:br>
              <a:rPr lang="fr-FR" sz="2400" b="1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6205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971C2B-B7D0-4B9D-B568-289F11C90221}"/>
              </a:ext>
            </a:extLst>
          </p:cNvPr>
          <p:cNvSpPr/>
          <p:nvPr/>
        </p:nvSpPr>
        <p:spPr>
          <a:xfrm>
            <a:off x="449533" y="924910"/>
            <a:ext cx="10996234" cy="50975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Cas 3 – vous organisez des portes ouvertes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PLANIFIEZ VOS PORTES OUVERTES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Définissez la/</a:t>
            </a:r>
            <a:r>
              <a:rPr lang="fr-FR" b="1" dirty="0">
                <a:solidFill>
                  <a:srgbClr val="0070C0"/>
                </a:solidFill>
              </a:rPr>
              <a:t>LES CIBLES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Identifiez les bonnes personnes à contacter, faites-vous aider par votre personnel : anciens élèves de l’école, parents d’enfants scolarisés dans l’établissement, etc.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une école primaire : le directeur d’établissement ou l’instituteur d’une classe.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un collège : le proviseur, le professeur principal d’une classe</a:t>
            </a:r>
            <a:r>
              <a:rPr lang="fr-FR" dirty="0">
                <a:solidFill>
                  <a:srgbClr val="92D050"/>
                </a:solidFill>
              </a:rPr>
              <a:t> ****autres ? Conseiller d’orientation, etc.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un lycée : le proviseur, le professeur principal d’une classe </a:t>
            </a:r>
            <a:r>
              <a:rPr lang="fr-FR" dirty="0">
                <a:solidFill>
                  <a:srgbClr val="92D050"/>
                </a:solidFill>
              </a:rPr>
              <a:t>****autres ? Conseiller d’orientation, etc.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une école spécialisée dans votre secteur 	: le directeur d’établissement, le responsable de la section vous concernant, le responsable de l’alternance, le responsable des relations avec l’entreprise.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Pour les jeunes en insertion ou en recherche d’emploi : la mission locale, le directeur pole emploi, le directeur d’agence Intérim, etc.</a:t>
            </a:r>
            <a:r>
              <a:rPr lang="fr-FR" dirty="0">
                <a:solidFill>
                  <a:srgbClr val="92D050"/>
                </a:solidFill>
              </a:rPr>
              <a:t>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COMMUNIQUEZ SUR VOS PORTES OUVERTES , </a:t>
            </a:r>
            <a:r>
              <a:rPr lang="fr-FR" dirty="0"/>
              <a:t>envoyez des </a:t>
            </a:r>
            <a:r>
              <a:rPr lang="fr-FR" b="1" dirty="0">
                <a:solidFill>
                  <a:srgbClr val="0070C0"/>
                </a:solidFill>
              </a:rPr>
              <a:t>DOCUMENTATION </a:t>
            </a:r>
            <a:r>
              <a:rPr lang="fr-FR" dirty="0"/>
              <a:t> aux personnes identifiées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Validez une date et une durée de visite avec vos interlocuteurs</a:t>
            </a: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6B3F41B3-8F94-4766-86AE-63CAC9EF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3" y="184155"/>
            <a:ext cx="10996234" cy="601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br>
              <a:rPr lang="fr-FR" sz="2400" b="1" dirty="0">
                <a:solidFill>
                  <a:schemeClr val="dk1"/>
                </a:solidFill>
              </a:rPr>
            </a:br>
            <a:r>
              <a:rPr lang="fr-FR" sz="2400" b="1" dirty="0">
                <a:solidFill>
                  <a:schemeClr val="dk1"/>
                </a:solidFill>
              </a:rPr>
              <a:t>Déclencher la visite </a:t>
            </a:r>
            <a:br>
              <a:rPr lang="fr-FR" sz="2400" b="1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90358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74A10C-A418-4E1D-BF64-F3E20D2C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70" y="344105"/>
            <a:ext cx="11676992" cy="5597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br>
              <a:rPr lang="fr-FR" sz="2400" b="1" dirty="0">
                <a:solidFill>
                  <a:schemeClr val="dk1"/>
                </a:solidFill>
              </a:rPr>
            </a:br>
            <a:r>
              <a:rPr lang="fr-FR" sz="2400" b="1" dirty="0">
                <a:solidFill>
                  <a:schemeClr val="dk1"/>
                </a:solidFill>
              </a:rPr>
              <a:t>Organiser la visite : cibles et préparation</a:t>
            </a:r>
            <a:br>
              <a:rPr lang="fr-FR" sz="2400" b="1" dirty="0"/>
            </a:br>
            <a:endParaRPr lang="fr-F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7963B-993E-4EDC-9213-D35E510FDD2F}"/>
              </a:ext>
            </a:extLst>
          </p:cNvPr>
          <p:cNvSpPr/>
          <p:nvPr/>
        </p:nvSpPr>
        <p:spPr>
          <a:xfrm>
            <a:off x="273270" y="903890"/>
            <a:ext cx="11676992" cy="527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100" dirty="0"/>
              <a:t>.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100" dirty="0"/>
              <a:t>Ecole primaire, collège ou lycée locaux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u="sng" dirty="0">
                <a:solidFill>
                  <a:schemeClr val="tx1"/>
                </a:solidFill>
              </a:rPr>
              <a:t>Objectifs pour l’entreprise</a:t>
            </a:r>
            <a:r>
              <a:rPr lang="fr-FR" sz="1600" dirty="0">
                <a:solidFill>
                  <a:schemeClr val="tx1"/>
                </a:solidFill>
              </a:rPr>
              <a:t> :  déclencher des vocations, donner une image de l’entreprise localement </a:t>
            </a:r>
          </a:p>
          <a:p>
            <a:pPr marL="285750" indent="-285750">
              <a:buFontTx/>
              <a:buChar char="-"/>
            </a:pPr>
            <a:r>
              <a:rPr lang="fr-FR" sz="2100" dirty="0"/>
              <a:t>Pour une école formant aux métiers de votre secteur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u="sng" dirty="0">
                <a:solidFill>
                  <a:schemeClr val="tx1"/>
                </a:solidFill>
              </a:rPr>
              <a:t>Objectifs pour l’entreprise : attirer vers votre métier, votre entreprise, des stagiaires, alternants, futurs employés, etc..–</a:t>
            </a:r>
          </a:p>
          <a:p>
            <a:pPr marL="285750" indent="-285750">
              <a:buFontTx/>
              <a:buChar char="-"/>
            </a:pPr>
            <a:r>
              <a:rPr lang="fr-FR" sz="2100" dirty="0"/>
              <a:t>Pour des jeunes en insertion professionnelle ou demandeurs d’emploi</a:t>
            </a:r>
          </a:p>
          <a:p>
            <a:r>
              <a:rPr lang="fr-FR" sz="1600" dirty="0">
                <a:solidFill>
                  <a:schemeClr val="tx1"/>
                </a:solidFill>
              </a:rPr>
              <a:t>Associations d’insertion professionnelle (Missions Locales, </a:t>
            </a:r>
            <a:r>
              <a:rPr lang="fr-FR" sz="1600" dirty="0" err="1">
                <a:solidFill>
                  <a:schemeClr val="tx1"/>
                </a:solidFill>
              </a:rPr>
              <a:t>Epide</a:t>
            </a:r>
            <a:r>
              <a:rPr lang="fr-FR" sz="1600" dirty="0">
                <a:solidFill>
                  <a:schemeClr val="tx1"/>
                </a:solidFill>
              </a:rPr>
              <a:t>, Ecole de la 2nde Chance, associations locales…), Pôle Emploi, Service Emploi des communes, etc…</a:t>
            </a:r>
          </a:p>
          <a:p>
            <a:pPr marL="285750" indent="-285750">
              <a:buFontTx/>
              <a:buChar char="-"/>
            </a:pPr>
            <a:r>
              <a:rPr lang="fr-FR" sz="1600" u="sng" dirty="0">
                <a:solidFill>
                  <a:schemeClr val="tx1"/>
                </a:solidFill>
              </a:rPr>
              <a:t>Objectifs pour l’entreprise </a:t>
            </a:r>
            <a:r>
              <a:rPr lang="fr-FR" sz="1600" dirty="0">
                <a:solidFill>
                  <a:schemeClr val="tx1"/>
                </a:solidFill>
              </a:rPr>
              <a:t>: attirer vers votre métier, votre entreprise, pour un entretien d’embauche, un test, une mission, etc.</a:t>
            </a:r>
            <a:r>
              <a:rPr lang="fr-FR" sz="2100" dirty="0"/>
              <a:t> Les acteurs de l’orientation et de l’insertion professionnelle</a:t>
            </a:r>
          </a:p>
          <a:p>
            <a:r>
              <a:rPr lang="fr-FR" sz="1600" dirty="0">
                <a:solidFill>
                  <a:schemeClr val="tx1"/>
                </a:solidFill>
              </a:rPr>
              <a:t>Education nationale, responsable d’orientation, les </a:t>
            </a:r>
            <a:r>
              <a:rPr lang="fr-FR" sz="1600" dirty="0" err="1">
                <a:solidFill>
                  <a:schemeClr val="tx1"/>
                </a:solidFill>
              </a:rPr>
              <a:t>Carif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Oref</a:t>
            </a:r>
            <a:r>
              <a:rPr lang="fr-FR" sz="1600" dirty="0">
                <a:solidFill>
                  <a:schemeClr val="tx1"/>
                </a:solidFill>
              </a:rPr>
              <a:t> prescripteur emploi (Mission Locale, Pôle emploi, etc.)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u="sng" dirty="0">
                <a:solidFill>
                  <a:schemeClr val="tx1"/>
                </a:solidFill>
              </a:rPr>
              <a:t>Objectifs pour l’entreprise </a:t>
            </a:r>
            <a:r>
              <a:rPr lang="fr-FR" sz="1600" dirty="0">
                <a:solidFill>
                  <a:schemeClr val="tx1"/>
                </a:solidFill>
              </a:rPr>
              <a:t>: trouver des ambassadeurs qui sauront redirigés les jeunes et les chercheurs d’emplois vers l’entreprise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900" dirty="0">
              <a:solidFill>
                <a:schemeClr val="tx1"/>
              </a:solidFill>
            </a:endParaRPr>
          </a:p>
          <a:p>
            <a:pPr lvl="0"/>
            <a:r>
              <a:rPr lang="fr-FR" sz="1900" b="1" dirty="0">
                <a:solidFill>
                  <a:schemeClr val="tx1"/>
                </a:solidFill>
              </a:rPr>
              <a:t>Lors de cette réunion, abordez les sujets suivants </a:t>
            </a:r>
            <a:r>
              <a:rPr lang="fr-FR" b="1" dirty="0">
                <a:solidFill>
                  <a:prstClr val="black"/>
                </a:solidFill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Objectifs de la visite : éducatif et pédagogique, informatif, d’orientation,,</a:t>
            </a:r>
            <a:endParaRPr lang="fr-FR" dirty="0">
              <a:solidFill>
                <a:srgbClr val="92D05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Contenus de la visite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Nombre de visiteurs attendus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Temps disponible pour la visite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Date de la visite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62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B2DEC55-624A-4654-BB55-6B6C3883D331}"/>
              </a:ext>
            </a:extLst>
          </p:cNvPr>
          <p:cNvSpPr/>
          <p:nvPr/>
        </p:nvSpPr>
        <p:spPr>
          <a:xfrm>
            <a:off x="199915" y="190056"/>
            <a:ext cx="11792170" cy="583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/>
              <a:t>Schéma d’aide à l’organisation de</a:t>
            </a:r>
            <a:r>
              <a:rPr lang="fr-FR" sz="2400" dirty="0"/>
              <a:t> </a:t>
            </a:r>
            <a:r>
              <a:rPr lang="fr-FR" sz="2400" b="1" dirty="0"/>
              <a:t>la visite </a:t>
            </a:r>
          </a:p>
        </p:txBody>
      </p:sp>
      <p:sp>
        <p:nvSpPr>
          <p:cNvPr id="26" name="Légende : encadrée 25">
            <a:extLst>
              <a:ext uri="{FF2B5EF4-FFF2-40B4-BE49-F238E27FC236}">
                <a16:creationId xmlns:a16="http://schemas.microsoft.com/office/drawing/2014/main" id="{8F1F2708-FBF7-4797-A3CB-D1E133D4F0BA}"/>
              </a:ext>
            </a:extLst>
          </p:cNvPr>
          <p:cNvSpPr/>
          <p:nvPr/>
        </p:nvSpPr>
        <p:spPr>
          <a:xfrm>
            <a:off x="6725694" y="2257036"/>
            <a:ext cx="4032794" cy="1169551"/>
          </a:xfrm>
          <a:prstGeom prst="borderCallout1">
            <a:avLst>
              <a:gd name="adj1" fmla="val 28896"/>
              <a:gd name="adj2" fmla="val -397"/>
              <a:gd name="adj3" fmla="val 39688"/>
              <a:gd name="adj4" fmla="val -139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0B3BB68-3892-45FC-99DA-5D7A378D6E83}"/>
              </a:ext>
            </a:extLst>
          </p:cNvPr>
          <p:cNvSpPr/>
          <p:nvPr/>
        </p:nvSpPr>
        <p:spPr>
          <a:xfrm>
            <a:off x="405167" y="1111326"/>
            <a:ext cx="2128946" cy="642174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Préparer le circuit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63E2752-22FA-457F-B47D-330E1335E430}"/>
              </a:ext>
            </a:extLst>
          </p:cNvPr>
          <p:cNvSpPr txBox="1"/>
          <p:nvPr/>
        </p:nvSpPr>
        <p:spPr>
          <a:xfrm>
            <a:off x="3546233" y="1150324"/>
            <a:ext cx="3573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400" dirty="0"/>
              <a:t>Suivre la chronologie de fabrication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Suivre un intérêt technique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Les fonctions supports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Ne pas oublier les « espaces d’échanges » et de bien-être au travail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172F20E4-9D92-4382-B63A-20A5FB81FE01}"/>
              </a:ext>
            </a:extLst>
          </p:cNvPr>
          <p:cNvSpPr/>
          <p:nvPr/>
        </p:nvSpPr>
        <p:spPr>
          <a:xfrm>
            <a:off x="6819927" y="1093750"/>
            <a:ext cx="572373" cy="1088904"/>
          </a:xfrm>
          <a:prstGeom prst="rightBrace">
            <a:avLst>
              <a:gd name="adj1" fmla="val 8333"/>
              <a:gd name="adj2" fmla="val 50641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1BEE119-C6E4-41B7-B31B-5E4BFC49847E}"/>
              </a:ext>
            </a:extLst>
          </p:cNvPr>
          <p:cNvSpPr txBox="1"/>
          <p:nvPr/>
        </p:nvSpPr>
        <p:spPr>
          <a:xfrm>
            <a:off x="7392300" y="1240254"/>
            <a:ext cx="2017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En fonction des objectifs de l’entreprise et du public ciblé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070B052F-4336-4DE7-B97A-2B08F59FF796}"/>
              </a:ext>
            </a:extLst>
          </p:cNvPr>
          <p:cNvSpPr/>
          <p:nvPr/>
        </p:nvSpPr>
        <p:spPr>
          <a:xfrm>
            <a:off x="405167" y="2716759"/>
            <a:ext cx="2233649" cy="682309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Construire le discours de visite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277A64-F7F7-4A9C-96E5-336E1679F98B}"/>
              </a:ext>
            </a:extLst>
          </p:cNvPr>
          <p:cNvSpPr txBox="1"/>
          <p:nvPr/>
        </p:nvSpPr>
        <p:spPr>
          <a:xfrm>
            <a:off x="3671878" y="2491016"/>
            <a:ext cx="314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Ce qui doit être dit?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A quel endroit de la visite le dire?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Quels supports peuvent-ils être utilisés en soutien?</a:t>
            </a:r>
          </a:p>
        </p:txBody>
      </p:sp>
      <p:sp>
        <p:nvSpPr>
          <p:cNvPr id="33" name="Flèche : droite rayée 32">
            <a:extLst>
              <a:ext uri="{FF2B5EF4-FFF2-40B4-BE49-F238E27FC236}">
                <a16:creationId xmlns:a16="http://schemas.microsoft.com/office/drawing/2014/main" id="{7F4E712C-09FB-47BD-A0E8-E572CE8D12AE}"/>
              </a:ext>
            </a:extLst>
          </p:cNvPr>
          <p:cNvSpPr/>
          <p:nvPr/>
        </p:nvSpPr>
        <p:spPr>
          <a:xfrm>
            <a:off x="2638816" y="1383552"/>
            <a:ext cx="802714" cy="18148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rayée 33">
            <a:extLst>
              <a:ext uri="{FF2B5EF4-FFF2-40B4-BE49-F238E27FC236}">
                <a16:creationId xmlns:a16="http://schemas.microsoft.com/office/drawing/2014/main" id="{7F2B32CA-F5AE-47F2-A55C-93F8AF68F14D}"/>
              </a:ext>
            </a:extLst>
          </p:cNvPr>
          <p:cNvSpPr/>
          <p:nvPr/>
        </p:nvSpPr>
        <p:spPr>
          <a:xfrm>
            <a:off x="2808085" y="2898243"/>
            <a:ext cx="694524" cy="18148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67E9312D-F856-4566-8B21-44352BC83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84389"/>
              </p:ext>
            </p:extLst>
          </p:nvPr>
        </p:nvGraphicFramePr>
        <p:xfrm>
          <a:off x="1731818" y="3451076"/>
          <a:ext cx="1005501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162">
                  <a:extLst>
                    <a:ext uri="{9D8B030D-6E8A-4147-A177-3AD203B41FA5}">
                      <a16:colId xmlns:a16="http://schemas.microsoft.com/office/drawing/2014/main" val="3444601813"/>
                    </a:ext>
                  </a:extLst>
                </a:gridCol>
                <a:gridCol w="1765396">
                  <a:extLst>
                    <a:ext uri="{9D8B030D-6E8A-4147-A177-3AD203B41FA5}">
                      <a16:colId xmlns:a16="http://schemas.microsoft.com/office/drawing/2014/main" val="3388645607"/>
                    </a:ext>
                  </a:extLst>
                </a:gridCol>
                <a:gridCol w="1743145">
                  <a:extLst>
                    <a:ext uri="{9D8B030D-6E8A-4147-A177-3AD203B41FA5}">
                      <a16:colId xmlns:a16="http://schemas.microsoft.com/office/drawing/2014/main" val="263359675"/>
                    </a:ext>
                  </a:extLst>
                </a:gridCol>
                <a:gridCol w="1791771">
                  <a:extLst>
                    <a:ext uri="{9D8B030D-6E8A-4147-A177-3AD203B41FA5}">
                      <a16:colId xmlns:a16="http://schemas.microsoft.com/office/drawing/2014/main" val="1220424380"/>
                    </a:ext>
                  </a:extLst>
                </a:gridCol>
                <a:gridCol w="1791771">
                  <a:extLst>
                    <a:ext uri="{9D8B030D-6E8A-4147-A177-3AD203B41FA5}">
                      <a16:colId xmlns:a16="http://schemas.microsoft.com/office/drawing/2014/main" val="3012971502"/>
                    </a:ext>
                  </a:extLst>
                </a:gridCol>
                <a:gridCol w="1791771">
                  <a:extLst>
                    <a:ext uri="{9D8B030D-6E8A-4147-A177-3AD203B41FA5}">
                      <a16:colId xmlns:a16="http://schemas.microsoft.com/office/drawing/2014/main" val="302946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Espaces à visiter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 abordées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Message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Supports utilisés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Intervenant(s)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 séquence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3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7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64461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47769394-78FA-4476-9D89-C5C33DCF6AD7}"/>
              </a:ext>
            </a:extLst>
          </p:cNvPr>
          <p:cNvSpPr txBox="1"/>
          <p:nvPr/>
        </p:nvSpPr>
        <p:spPr>
          <a:xfrm>
            <a:off x="4415263" y="4111419"/>
            <a:ext cx="449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Aller à l’essentiel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Utiliser des mots simples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Parcours ludique et interactif (anecdotes – questionner les visiteurs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Ne pas hésiter à répéter et reformuler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A8B1B6D-67F9-4FFD-A7E9-94FE3DF2DB4C}"/>
              </a:ext>
            </a:extLst>
          </p:cNvPr>
          <p:cNvSpPr txBox="1"/>
          <p:nvPr/>
        </p:nvSpPr>
        <p:spPr>
          <a:xfrm>
            <a:off x="6819927" y="2279336"/>
            <a:ext cx="393856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Les points incontournables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1 temps pour les règles d’hygiène et  de sécurité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1 présentation de l’entreprise et son histoire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1 présentation de l’activité et des métiers</a:t>
            </a:r>
          </a:p>
          <a:p>
            <a:endParaRPr lang="fr-FR" sz="1100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57B95C4-AAF8-4E83-A453-4B2F40BFCAC1}"/>
              </a:ext>
            </a:extLst>
          </p:cNvPr>
          <p:cNvSpPr/>
          <p:nvPr/>
        </p:nvSpPr>
        <p:spPr>
          <a:xfrm>
            <a:off x="405167" y="4665968"/>
            <a:ext cx="2373251" cy="682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Définir les modalités pratiques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FB60994-4E7D-4EB6-9630-4B318E73D5FF}"/>
              </a:ext>
            </a:extLst>
          </p:cNvPr>
          <p:cNvSpPr txBox="1"/>
          <p:nvPr/>
        </p:nvSpPr>
        <p:spPr>
          <a:xfrm>
            <a:off x="3160667" y="4904200"/>
            <a:ext cx="46190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Combien de visites et à quelle fréquence? </a:t>
            </a:r>
          </a:p>
          <a:p>
            <a:r>
              <a:rPr lang="fr-FR" sz="1400" dirty="0"/>
              <a:t>	- date?</a:t>
            </a:r>
          </a:p>
          <a:p>
            <a:r>
              <a:rPr lang="fr-FR" sz="1400" dirty="0"/>
              <a:t>	- heure?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Combien de personnes? Age minimum? Pré-inscriptions?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Choix du/des guide(s) de la visite : 		- mobilisation d’un salarié / stagiaire</a:t>
            </a:r>
          </a:p>
          <a:p>
            <a:r>
              <a:rPr lang="fr-FR" sz="1400" dirty="0"/>
              <a:t>	- mobilisation d’un ancien/retraité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préparer un questionnaire de fin de visite</a:t>
            </a:r>
          </a:p>
        </p:txBody>
      </p:sp>
      <p:sp>
        <p:nvSpPr>
          <p:cNvPr id="40" name="Accolade fermante 39">
            <a:extLst>
              <a:ext uri="{FF2B5EF4-FFF2-40B4-BE49-F238E27FC236}">
                <a16:creationId xmlns:a16="http://schemas.microsoft.com/office/drawing/2014/main" id="{FF9D307D-5FF5-41E8-AC17-CB22166E5F12}"/>
              </a:ext>
            </a:extLst>
          </p:cNvPr>
          <p:cNvSpPr/>
          <p:nvPr/>
        </p:nvSpPr>
        <p:spPr>
          <a:xfrm>
            <a:off x="7361234" y="6054178"/>
            <a:ext cx="390889" cy="50004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3910078-6609-41F0-A2D3-F35CF5E20569}"/>
              </a:ext>
            </a:extLst>
          </p:cNvPr>
          <p:cNvSpPr txBox="1"/>
          <p:nvPr/>
        </p:nvSpPr>
        <p:spPr>
          <a:xfrm>
            <a:off x="7899239" y="5580926"/>
            <a:ext cx="177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70C0"/>
                </a:solidFill>
              </a:rPr>
              <a:t>Connaissance affirmée de l’entreprise et de ses activités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70C0"/>
                </a:solidFill>
              </a:rPr>
              <a:t>Valorisation des salariés impliqués dans ce projet</a:t>
            </a:r>
          </a:p>
        </p:txBody>
      </p:sp>
      <p:sp>
        <p:nvSpPr>
          <p:cNvPr id="42" name="Flèche : angle droit 41">
            <a:extLst>
              <a:ext uri="{FF2B5EF4-FFF2-40B4-BE49-F238E27FC236}">
                <a16:creationId xmlns:a16="http://schemas.microsoft.com/office/drawing/2014/main" id="{74913812-5C73-4701-90BD-BAB852693D7C}"/>
              </a:ext>
            </a:extLst>
          </p:cNvPr>
          <p:cNvSpPr/>
          <p:nvPr/>
        </p:nvSpPr>
        <p:spPr>
          <a:xfrm rot="5400000">
            <a:off x="2290025" y="5562771"/>
            <a:ext cx="697580" cy="452837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BA93F9F-BDB6-47D1-BB42-009975C49BD0}"/>
              </a:ext>
            </a:extLst>
          </p:cNvPr>
          <p:cNvCxnSpPr>
            <a:cxnSpLocks/>
          </p:cNvCxnSpPr>
          <p:nvPr/>
        </p:nvCxnSpPr>
        <p:spPr>
          <a:xfrm>
            <a:off x="-262277" y="45146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98015F2-C68A-4CA4-8F5A-966D056214E5}"/>
              </a:ext>
            </a:extLst>
          </p:cNvPr>
          <p:cNvSpPr/>
          <p:nvPr/>
        </p:nvSpPr>
        <p:spPr>
          <a:xfrm>
            <a:off x="449533" y="979503"/>
            <a:ext cx="10996234" cy="3361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i="1" dirty="0"/>
          </a:p>
          <a:p>
            <a:pPr algn="ctr"/>
            <a:r>
              <a:rPr lang="fr-FR" sz="2000" b="1" dirty="0"/>
              <a:t>PLANIFIEZ  VOS PORTES OUVERTES</a:t>
            </a:r>
          </a:p>
          <a:p>
            <a:pPr algn="ctr"/>
            <a:endParaRPr lang="fr-FR" sz="2000" b="1" dirty="0"/>
          </a:p>
          <a:p>
            <a:r>
              <a:rPr lang="fr-FR" sz="1600" dirty="0"/>
              <a:t>Pour planifier vos portes ouvertes, vous pouvez choisir de les inscrire dans une période d’un événement local ou national : semaine de l’industrie, semaine de l’alternance, salon de l’étudiant, etc. </a:t>
            </a:r>
          </a:p>
          <a:p>
            <a:r>
              <a:rPr lang="fr-FR" sz="1600" dirty="0"/>
              <a:t>Vous devez aussi choisir la durée des portes ouvertes : une journée complète ? Un créneau horaire répété sur plusieurs jours ?</a:t>
            </a:r>
          </a:p>
          <a:p>
            <a:endParaRPr lang="fr-FR" sz="1600" dirty="0"/>
          </a:p>
          <a:p>
            <a:pPr lvl="0" algn="ctr"/>
            <a:r>
              <a:rPr lang="fr-FR" sz="2000" b="1" dirty="0">
                <a:solidFill>
                  <a:prstClr val="white"/>
                </a:solidFill>
              </a:rPr>
              <a:t>COMMUNIQUEZ SUR VOS PORTES OUVERTES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Le cas échéant utilisez les moyens de communication mis à disposition par l’évènement local ou national (sites internet, etc.)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Établissez un lien direct avec les cibles identifiées : mailing, phoning, envoi de documentations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Relayez l’opération sur vos moyens de communications : site internet, blog, réseaux sociaux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Faites-vous relayer par votre personnel : écoles où les enfants sont scolarisés, écoles de formation, etc.</a:t>
            </a:r>
          </a:p>
          <a:p>
            <a:endParaRPr lang="fr-FR" sz="1600" dirty="0"/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40AEBED2-167A-411C-8398-BC7C49AF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3" y="184155"/>
            <a:ext cx="10996234" cy="601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fr-FR" sz="2400" b="1" dirty="0"/>
            </a:br>
            <a:r>
              <a:rPr lang="fr-FR" sz="2400" b="1" dirty="0"/>
              <a:t>Communiquer : planifier  </a:t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6858437-8F17-49DA-A5E5-A282D5B4FE25}"/>
              </a:ext>
            </a:extLst>
          </p:cNvPr>
          <p:cNvSpPr/>
          <p:nvPr/>
        </p:nvSpPr>
        <p:spPr>
          <a:xfrm>
            <a:off x="449533" y="4435366"/>
            <a:ext cx="10996234" cy="22384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CAPITALISER SUR LA VISITE D’ENTREPRISE</a:t>
            </a:r>
          </a:p>
          <a:p>
            <a:pPr algn="ctr"/>
            <a:endParaRPr lang="fr-FR" b="1" dirty="0"/>
          </a:p>
          <a:p>
            <a:pPr marL="285750" indent="-285750">
              <a:buFontTx/>
              <a:buChar char="-"/>
            </a:pPr>
            <a:r>
              <a:rPr lang="fr-FR" sz="1600" dirty="0"/>
              <a:t>Relayez-la sur votre site internet et vos réseaux sociaux : avant en annonçant la date, pendant avec des photos, etc.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Parlez-en dans vos newsletters numériques/papiers, clients/prospects/partenaires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Prenez contact avec les correspondants de la presse locale et/ou professionnelle. S’ils envoient un journaliste, assurez-vous de l’accord des visiteurs en amont.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Prenez contact avec les institutions locales (mairies, députés, CCI, Direccte, Académie, rectorats, etc.)</a:t>
            </a:r>
          </a:p>
        </p:txBody>
      </p:sp>
    </p:spTree>
    <p:extLst>
      <p:ext uri="{BB962C8B-B14F-4D97-AF65-F5344CB8AC3E}">
        <p14:creationId xmlns:p14="http://schemas.microsoft.com/office/powerpoint/2010/main" val="327406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C0F85-BECD-4790-A30C-A6D68335A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931" y="2936046"/>
            <a:ext cx="10852369" cy="1388555"/>
          </a:xfrm>
        </p:spPr>
        <p:txBody>
          <a:bodyPr>
            <a:normAutofit fontScale="90000"/>
          </a:bodyPr>
          <a:lstStyle/>
          <a:p>
            <a:r>
              <a:rPr lang="fr-FR" dirty="0"/>
              <a:t>Pendant la visite :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9851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RM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9200"/>
      </a:accent1>
      <a:accent2>
        <a:srgbClr val="95C11F"/>
      </a:accent2>
      <a:accent3>
        <a:srgbClr val="2897D5"/>
      </a:accent3>
      <a:accent4>
        <a:srgbClr val="D60B52"/>
      </a:accent4>
      <a:accent5>
        <a:srgbClr val="A3195B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4A2BF639A9B4D9EF5E3D7AF6632E7" ma:contentTypeVersion="4" ma:contentTypeDescription="Crée un document." ma:contentTypeScope="" ma:versionID="8ddbe6d23533a7d84ee907dbe6e92fb3">
  <xsd:schema xmlns:xsd="http://www.w3.org/2001/XMLSchema" xmlns:xs="http://www.w3.org/2001/XMLSchema" xmlns:p="http://schemas.microsoft.com/office/2006/metadata/properties" xmlns:ns2="717efa89-0384-4b68-bbbe-3bb8a9a9c2d6" targetNamespace="http://schemas.microsoft.com/office/2006/metadata/properties" ma:root="true" ma:fieldsID="b273fe18d9e203a2c9221ab90af185fc" ns2:_="">
    <xsd:import namespace="717efa89-0384-4b68-bbbe-3bb8a9a9c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efa89-0384-4b68-bbbe-3bb8a9a9c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5B7C5-D6AB-428A-9CF4-DFC360585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09DA2C-CEB6-49DB-931E-8066FC462ABE}">
  <ds:schemaRefs>
    <ds:schemaRef ds:uri="http://purl.org/dc/elements/1.1/"/>
    <ds:schemaRef ds:uri="http://schemas.microsoft.com/office/2006/metadata/properties"/>
    <ds:schemaRef ds:uri="717efa89-0384-4b68-bbbe-3bb8a9a9c2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9A477B-C531-4B7F-ACD1-A5E615F25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efa89-0384-4b68-bbbe-3bb8a9a9c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1635</Words>
  <Application>Microsoft Office PowerPoint</Application>
  <PresentationFormat>Grand écran</PresentationFormat>
  <Paragraphs>209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Akrobat</vt:lpstr>
      <vt:lpstr>Akrobat SemiBold</vt:lpstr>
      <vt:lpstr>Arial</vt:lpstr>
      <vt:lpstr>Calibri</vt:lpstr>
      <vt:lpstr>Calibri Light</vt:lpstr>
      <vt:lpstr>Wingdings</vt:lpstr>
      <vt:lpstr>Thème Office</vt:lpstr>
      <vt:lpstr>Thème Office</vt:lpstr>
      <vt:lpstr>Préparer votre visite d’entreprise</vt:lpstr>
      <vt:lpstr>Présentation PowerPoint</vt:lpstr>
      <vt:lpstr>Avant la visite :  Déclencher , organiser, communiquer</vt:lpstr>
      <vt:lpstr> Déclencher la visite  </vt:lpstr>
      <vt:lpstr> Déclencher la visite  </vt:lpstr>
      <vt:lpstr> Organiser la visite : cibles et préparation </vt:lpstr>
      <vt:lpstr>Présentation PowerPoint</vt:lpstr>
      <vt:lpstr> Communiquer : planifier   </vt:lpstr>
      <vt:lpstr>Pendant la visite :  </vt:lpstr>
      <vt:lpstr> Accueillir les jeunes  </vt:lpstr>
      <vt:lpstr>Mesurer la satisfaction Réaliser un retour aux partenaires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ARMLNA 2019</dc:title>
  <dc:creator>Pascale BASIER</dc:creator>
  <cp:lastModifiedBy>Laurence MAUBOURGUET</cp:lastModifiedBy>
  <cp:revision>61</cp:revision>
  <dcterms:created xsi:type="dcterms:W3CDTF">2019-09-17T16:00:54Z</dcterms:created>
  <dcterms:modified xsi:type="dcterms:W3CDTF">2020-02-03T14:06:38Z</dcterms:modified>
</cp:coreProperties>
</file>